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8" r:id="rId4"/>
    <p:sldId id="305" r:id="rId5"/>
    <p:sldId id="269" r:id="rId6"/>
    <p:sldId id="271" r:id="rId7"/>
    <p:sldId id="270" r:id="rId8"/>
    <p:sldId id="272" r:id="rId9"/>
    <p:sldId id="273" r:id="rId10"/>
    <p:sldId id="275" r:id="rId11"/>
    <p:sldId id="276" r:id="rId12"/>
    <p:sldId id="274" r:id="rId13"/>
    <p:sldId id="277" r:id="rId14"/>
    <p:sldId id="278" r:id="rId15"/>
    <p:sldId id="279" r:id="rId16"/>
    <p:sldId id="280" r:id="rId17"/>
    <p:sldId id="286" r:id="rId18"/>
    <p:sldId id="281" r:id="rId19"/>
    <p:sldId id="282" r:id="rId20"/>
    <p:sldId id="283" r:id="rId21"/>
    <p:sldId id="284" r:id="rId22"/>
    <p:sldId id="285" r:id="rId23"/>
    <p:sldId id="287" r:id="rId24"/>
    <p:sldId id="288" r:id="rId25"/>
    <p:sldId id="294" r:id="rId26"/>
    <p:sldId id="293" r:id="rId27"/>
    <p:sldId id="304" r:id="rId28"/>
    <p:sldId id="292" r:id="rId29"/>
    <p:sldId id="295" r:id="rId30"/>
    <p:sldId id="297" r:id="rId31"/>
    <p:sldId id="303" r:id="rId32"/>
    <p:sldId id="298" r:id="rId33"/>
    <p:sldId id="300" r:id="rId34"/>
    <p:sldId id="301" r:id="rId35"/>
    <p:sldId id="299" r:id="rId36"/>
    <p:sldId id="302" r:id="rId37"/>
    <p:sldId id="296" r:id="rId3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-174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3CA33-E5CA-4778-9F11-E20118E826F1}" type="datetimeFigureOut">
              <a:rPr lang="ru-RU" smtClean="0"/>
              <a:pPr/>
              <a:t>25.01.2020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7BA74-EBBD-4933-9FDF-27A7A8878E4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636240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3CA33-E5CA-4778-9F11-E20118E826F1}" type="datetimeFigureOut">
              <a:rPr lang="ru-RU" smtClean="0"/>
              <a:pPr/>
              <a:t>25.01.2020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7BA74-EBBD-4933-9FDF-27A7A8878E4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48876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3CA33-E5CA-4778-9F11-E20118E826F1}" type="datetimeFigureOut">
              <a:rPr lang="ru-RU" smtClean="0"/>
              <a:pPr/>
              <a:t>25.01.2020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7BA74-EBBD-4933-9FDF-27A7A8878E4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888236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3CA33-E5CA-4778-9F11-E20118E826F1}" type="datetimeFigureOut">
              <a:rPr lang="ru-RU" smtClean="0"/>
              <a:pPr/>
              <a:t>25.01.2020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7BA74-EBBD-4933-9FDF-27A7A8878E4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185701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3CA33-E5CA-4778-9F11-E20118E826F1}" type="datetimeFigureOut">
              <a:rPr lang="ru-RU" smtClean="0"/>
              <a:pPr/>
              <a:t>25.01.2020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7BA74-EBBD-4933-9FDF-27A7A8878E4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70020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3CA33-E5CA-4778-9F11-E20118E826F1}" type="datetimeFigureOut">
              <a:rPr lang="ru-RU" smtClean="0"/>
              <a:pPr/>
              <a:t>25.01.2020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7BA74-EBBD-4933-9FDF-27A7A8878E4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935796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3CA33-E5CA-4778-9F11-E20118E826F1}" type="datetimeFigureOut">
              <a:rPr lang="ru-RU" smtClean="0"/>
              <a:pPr/>
              <a:t>25.01.2020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7BA74-EBBD-4933-9FDF-27A7A8878E4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58445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3CA33-E5CA-4778-9F11-E20118E826F1}" type="datetimeFigureOut">
              <a:rPr lang="ru-RU" smtClean="0"/>
              <a:pPr/>
              <a:t>25.01.2020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7BA74-EBBD-4933-9FDF-27A7A8878E4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1121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3CA33-E5CA-4778-9F11-E20118E826F1}" type="datetimeFigureOut">
              <a:rPr lang="ru-RU" smtClean="0"/>
              <a:pPr/>
              <a:t>25.01.2020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7BA74-EBBD-4933-9FDF-27A7A8878E4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1329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3CA33-E5CA-4778-9F11-E20118E826F1}" type="datetimeFigureOut">
              <a:rPr lang="ru-RU" smtClean="0"/>
              <a:pPr/>
              <a:t>25.01.2020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7BA74-EBBD-4933-9FDF-27A7A8878E4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065854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3CA33-E5CA-4778-9F11-E20118E826F1}" type="datetimeFigureOut">
              <a:rPr lang="ru-RU" smtClean="0"/>
              <a:pPr/>
              <a:t>25.01.2020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7BA74-EBBD-4933-9FDF-27A7A8878E4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27448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83CA33-E5CA-4778-9F11-E20118E826F1}" type="datetimeFigureOut">
              <a:rPr lang="ru-RU" smtClean="0"/>
              <a:pPr/>
              <a:t>25.01.2020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47BA74-EBBD-4933-9FDF-27A7A8878E4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54015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4844" y="514350"/>
            <a:ext cx="8829674" cy="52578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535662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7 мая 2018 года на портале Кремля (kremlin.ru) опубликован текст Указа Президента России Владимира Владимировича Путина «О национальных целях и стратегических задачах развития Российской Федерации на период до 2024 года», который вступил в силу со дня его </a:t>
            </a:r>
            <a:r>
              <a:rPr lang="ru-RU" dirty="0" smtClean="0"/>
              <a:t>официального </a:t>
            </a:r>
            <a:r>
              <a:rPr lang="ru-RU" dirty="0"/>
              <a:t>опубликования</a:t>
            </a:r>
            <a:r>
              <a:rPr lang="ru-RU" dirty="0" smtClean="0"/>
              <a:t>.</a:t>
            </a:r>
          </a:p>
          <a:p>
            <a:r>
              <a:rPr lang="ru-RU" dirty="0"/>
              <a:t>Указ подписан «</a:t>
            </a:r>
            <a:r>
              <a:rPr lang="ru-RU" b="1" dirty="0"/>
              <a:t>в целях осуществления прорывного научно-технологического и социально-экономического развития РФ, увеличения численности населения страны, повышения уровня жизни граждан, создания комфортных условий для их проживания, а также условий и возможностей для самореализации и раскрытия таланта каждого человека»</a:t>
            </a:r>
            <a:r>
              <a:rPr lang="ru-RU" dirty="0"/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162" y="485965"/>
            <a:ext cx="2095500" cy="101917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1825" y="15875"/>
            <a:ext cx="2670175" cy="191531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863093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ru-RU" dirty="0" err="1" smtClean="0"/>
              <a:t>ТоЦ</a:t>
            </a:r>
            <a:r>
              <a:rPr lang="ru-RU" dirty="0" smtClean="0"/>
              <a:t>     </a:t>
            </a:r>
            <a:r>
              <a:rPr lang="ru-RU" sz="3600" b="1" dirty="0" smtClean="0"/>
              <a:t>ЦЕНТР ЦИФРОВОГО И ГУМАНИТАРНОГО</a:t>
            </a:r>
            <a:br>
              <a:rPr lang="ru-RU" sz="3600" b="1" dirty="0" smtClean="0"/>
            </a:br>
            <a:r>
              <a:rPr lang="ru-RU" sz="3600" b="1" dirty="0" smtClean="0"/>
              <a:t> ПРОФИЛЕЙ « ТОЧКА РОСТА» 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В  рамках реализации Национального  проекта « Образование» в </a:t>
            </a:r>
            <a:r>
              <a:rPr lang="ru-RU" dirty="0" err="1" smtClean="0"/>
              <a:t>Тюлячинской</a:t>
            </a:r>
            <a:r>
              <a:rPr lang="ru-RU" dirty="0" smtClean="0"/>
              <a:t> средней  общеобразовательной школе создается Центр образования гуманитарного и цифрового профилей « Точка Роста</a:t>
            </a:r>
            <a:r>
              <a:rPr lang="ru-RU" dirty="0" smtClean="0"/>
              <a:t>».</a:t>
            </a:r>
          </a:p>
          <a:p>
            <a:r>
              <a:rPr lang="ru-RU" dirty="0" smtClean="0"/>
              <a:t>Центры </a:t>
            </a:r>
            <a:r>
              <a:rPr lang="ru-RU" dirty="0" smtClean="0"/>
              <a:t>образования цифрового и гуманитарного профилей «Точка роста» создаются как структурные подразделения общеобразовательных организаций, осуществляющих образовательную деятельность по основным общеобразовательным программам,  расположенных в сельской местности и направлены на формирование современных компетенций и навыков у обучающихся, в том числе по предметным областям «Технология», «Математика и информатика», «Физическая культура»  и «Основы безопасности жизнедеятельности».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714" y="437197"/>
            <a:ext cx="2095500" cy="101917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800993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ru-RU" dirty="0" err="1" smtClean="0"/>
              <a:t>ТоЦ</a:t>
            </a:r>
            <a:r>
              <a:rPr lang="ru-RU" dirty="0" smtClean="0"/>
              <a:t>     </a:t>
            </a:r>
            <a:r>
              <a:rPr lang="ru-RU" sz="3600" b="1" dirty="0" smtClean="0"/>
              <a:t>ЦЕНТР ЦИФРОВОГО И ГУМАНИТАРНОГО</a:t>
            </a:r>
            <a:br>
              <a:rPr lang="ru-RU" sz="3600" b="1" dirty="0" smtClean="0"/>
            </a:br>
            <a:r>
              <a:rPr lang="ru-RU" sz="3600" b="1" dirty="0" smtClean="0"/>
              <a:t> ПРОФИЛЕЙ « ТОЧКА РОСТА» 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  рамках реализации Национального  проекта « Образование» в </a:t>
            </a:r>
            <a:r>
              <a:rPr lang="ru-RU" dirty="0" err="1" smtClean="0"/>
              <a:t>Тюлячинской</a:t>
            </a:r>
            <a:r>
              <a:rPr lang="ru-RU" dirty="0" smtClean="0"/>
              <a:t> средней  общеобразовательной школе </a:t>
            </a:r>
            <a:r>
              <a:rPr lang="ru-RU" dirty="0" smtClean="0"/>
              <a:t>создан </a:t>
            </a:r>
            <a:r>
              <a:rPr lang="ru-RU" dirty="0" smtClean="0"/>
              <a:t>Центр образования гуманитарного и цифрового профилей « Точка Роста</a:t>
            </a:r>
            <a:r>
              <a:rPr lang="ru-RU" dirty="0" smtClean="0"/>
              <a:t>».</a:t>
            </a:r>
            <a:endParaRPr lang="ru-RU" dirty="0" smtClean="0"/>
          </a:p>
          <a:p>
            <a:r>
              <a:rPr lang="ru-RU" dirty="0" smtClean="0"/>
              <a:t>С целью создания Центра образования гуманитарного и цифрового </a:t>
            </a:r>
            <a:r>
              <a:rPr lang="ru-RU" dirty="0" smtClean="0"/>
              <a:t>профилей «</a:t>
            </a:r>
            <a:r>
              <a:rPr lang="ru-RU" dirty="0" smtClean="0"/>
              <a:t>Точка Роста» в </a:t>
            </a:r>
            <a:r>
              <a:rPr lang="ru-RU" dirty="0" err="1" smtClean="0"/>
              <a:t>Тюлячинской</a:t>
            </a:r>
            <a:r>
              <a:rPr lang="ru-RU" dirty="0" smtClean="0"/>
              <a:t> средней </a:t>
            </a:r>
            <a:r>
              <a:rPr lang="ru-RU" dirty="0" smtClean="0"/>
              <a:t>школе быстрыми темпами осуществлялись ремонтные </a:t>
            </a:r>
            <a:r>
              <a:rPr lang="ru-RU" dirty="0" smtClean="0"/>
              <a:t>работы   в соответствии с фирменным стилем.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714" y="437197"/>
            <a:ext cx="2095500" cy="101917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800993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b="1" dirty="0" smtClean="0"/>
              <a:t>Кабинет Информатики  </a:t>
            </a:r>
            <a:br>
              <a:rPr lang="ru-RU" sz="3600" b="1" dirty="0" smtClean="0"/>
            </a:br>
            <a:r>
              <a:rPr lang="ru-RU" sz="3600" b="1" dirty="0" smtClean="0"/>
              <a:t>до начала ремонта и во время ремонта</a:t>
            </a:r>
            <a:endParaRPr lang="ru-RU" sz="3600" b="1" dirty="0"/>
          </a:p>
        </p:txBody>
      </p:sp>
      <p:pic>
        <p:nvPicPr>
          <p:cNvPr id="4" name="Содержимое 3" descr="C:\Users\Дания\Desktop\IMG_20190808_093505.jpg"/>
          <p:cNvPicPr>
            <a:picLocks noGrp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="" xmlns:wpc="http://schemas.microsoft.com/office/word/2010/wordprocessingCanvas" xmlns:cx="http://schemas.microsoft.com/office/drawing/2014/chartex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658368" y="1756347"/>
            <a:ext cx="5102225" cy="470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C:\Users\123\Desktop\Точка Роста 29 августа\IMG_20190826_082426.jpg"/>
          <p:cNvPicPr/>
          <p:nvPr/>
        </p:nvPicPr>
        <p:blipFill>
          <a:blip r:embed="rId3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5913120" y="1804416"/>
            <a:ext cx="5571744" cy="4645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b="1" dirty="0" smtClean="0"/>
              <a:t>Кабинет « Технология» для девочек </a:t>
            </a:r>
            <a:br>
              <a:rPr lang="ru-RU" sz="3600" b="1" dirty="0" smtClean="0"/>
            </a:br>
            <a:r>
              <a:rPr lang="ru-RU" sz="3600" b="1" dirty="0" smtClean="0"/>
              <a:t>в начале и во время ремонта</a:t>
            </a:r>
            <a:endParaRPr lang="ru-RU" sz="3600" b="1" dirty="0"/>
          </a:p>
        </p:txBody>
      </p:sp>
      <p:pic>
        <p:nvPicPr>
          <p:cNvPr id="5" name="Рисунок 4" descr="C:\Users\Дания\Desktop\IMG-20190730-WA0004.jpg"/>
          <p:cNvPicPr/>
          <p:nvPr/>
        </p:nvPicPr>
        <p:blipFill>
          <a:blip r:embed="rId2">
            <a:extLst>
              <a:ext uri="{28A0092B-C50C-407E-A947-70E740481C1C}">
                <a14:useLocalDpi xmlns="" xmlns:wpc="http://schemas.microsoft.com/office/word/2010/wordprocessingCanvas" xmlns:cx="http://schemas.microsoft.com/office/drawing/2014/chartex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633984" y="1621536"/>
            <a:ext cx="5157216" cy="4767073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C:\Users\123\Desktop\Точка Роста 29 августа\IMG_20190826_082753.jpg"/>
          <p:cNvPicPr/>
          <p:nvPr/>
        </p:nvPicPr>
        <p:blipFill>
          <a:blip r:embed="rId3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6291072" y="1633729"/>
            <a:ext cx="5145024" cy="47061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Кабинет «Технология» для мальчиков до и во время ремонта</a:t>
            </a:r>
            <a:endParaRPr lang="ru-RU" b="1" dirty="0"/>
          </a:p>
        </p:txBody>
      </p:sp>
      <p:pic>
        <p:nvPicPr>
          <p:cNvPr id="4" name="Содержимое 3" descr="C:\Users\Дания\Desktop\IMG-20190812-WA0007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wpc="http://schemas.microsoft.com/office/word/2010/wordprocessingCanvas" xmlns:cx="http://schemas.microsoft.com/office/drawing/2014/chartex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6336045" y="1703704"/>
            <a:ext cx="4819635" cy="441667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C:\Users\Гулюса\Desktop\24.07.2019\IMG_20190724_155228_HDR.jpg"/>
          <p:cNvPicPr/>
          <p:nvPr/>
        </p:nvPicPr>
        <p:blipFill>
          <a:blip r:embed="rId3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938784" y="1688463"/>
            <a:ext cx="5266944" cy="44564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Кабинет ОБЖ до и во время  ремонта </a:t>
            </a:r>
            <a:endParaRPr lang="ru-RU" dirty="0"/>
          </a:p>
        </p:txBody>
      </p:sp>
      <p:pic>
        <p:nvPicPr>
          <p:cNvPr id="4" name="Содержимое 3" descr="C:\Users\123\Desktop\Точка роста 19.08\IMG_20190819_082135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6449568" y="2130425"/>
            <a:ext cx="4864608" cy="43513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58240" y="2103486"/>
            <a:ext cx="4864608" cy="4297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Коридор второго этажа до и во время ремонта</a:t>
            </a:r>
            <a:endParaRPr lang="ru-RU" b="1" dirty="0"/>
          </a:p>
        </p:txBody>
      </p:sp>
      <p:pic>
        <p:nvPicPr>
          <p:cNvPr id="4" name="Содержимое 3" descr="C:\Users\Гулюса\Desktop\24.07.2019\IMG_20190724_155834_HDR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730292" y="1706880"/>
            <a:ext cx="5073100" cy="459200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C:\Users\123\Desktop\Точка роста 19.08\IMG_20190819_082209.jpg"/>
          <p:cNvPicPr/>
          <p:nvPr/>
        </p:nvPicPr>
        <p:blipFill>
          <a:blip r:embed="rId3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6254496" y="1682496"/>
            <a:ext cx="5218176" cy="46329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Кабинет Информатики</a:t>
            </a:r>
            <a:endParaRPr lang="ru-RU" b="1" dirty="0"/>
          </a:p>
        </p:txBody>
      </p:sp>
      <p:pic>
        <p:nvPicPr>
          <p:cNvPr id="4" name="Содержимое 3" descr="C:\Users\123\Desktop\Точка Роста 3 сентября\IMG_20190903_074921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728472" y="1998481"/>
            <a:ext cx="5135880" cy="432261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C:\Users\ученик\Desktop\Точка роста на 1 октября\IMG_20191001_111343.jpg"/>
          <p:cNvPicPr/>
          <p:nvPr/>
        </p:nvPicPr>
        <p:blipFill>
          <a:blip r:embed="rId3" cstate="print">
            <a:extLst>
              <a:ext uri="{28A0092B-C50C-407E-A947-70E740481C1C}">
                <a14:useLocalDpi xmlns="" xmlns:wpc="http://schemas.microsoft.com/office/word/2010/wordprocessingCanvas" xmlns:cx="http://schemas.microsoft.com/office/drawing/2014/chartex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6044501" y="1951720"/>
            <a:ext cx="5760085" cy="43200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Шахматная зона</a:t>
            </a:r>
            <a:endParaRPr lang="ru-RU" b="1" dirty="0"/>
          </a:p>
        </p:txBody>
      </p:sp>
      <p:pic>
        <p:nvPicPr>
          <p:cNvPr id="4" name="Содержимое 3" descr="C:\Users\123\Desktop\Точка Роста 3 сентября\IMG_20190903_075531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6522720" y="1816608"/>
            <a:ext cx="5294376" cy="435818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C:\Users\ученик\Desktop\Точка роста на 1 октября\IMG_20191001_102907.jpg"/>
          <p:cNvPicPr/>
          <p:nvPr/>
        </p:nvPicPr>
        <p:blipFill>
          <a:blip r:embed="rId3" cstate="print">
            <a:extLst>
              <a:ext uri="{28A0092B-C50C-407E-A947-70E740481C1C}">
                <a14:useLocalDpi xmlns="" xmlns:wpc="http://schemas.microsoft.com/office/word/2010/wordprocessingCanvas" xmlns:cx="http://schemas.microsoft.com/office/drawing/2014/chartex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582485" y="1780032"/>
            <a:ext cx="5760085" cy="44307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Кабинет ОБЖ</a:t>
            </a:r>
            <a:endParaRPr lang="ru-RU" b="1" dirty="0"/>
          </a:p>
        </p:txBody>
      </p:sp>
      <p:pic>
        <p:nvPicPr>
          <p:cNvPr id="4" name="Содержимое 3" descr="C:\Users\123\Desktop\Точка Роста 3 сентября\IMG_20190903_075225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630936" y="1754641"/>
            <a:ext cx="5428488" cy="432261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C:\Users\123\Desktop\Точка Роста 3 сентября\IMG_20190903_075405.jpg"/>
          <p:cNvPicPr/>
          <p:nvPr/>
        </p:nvPicPr>
        <p:blipFill>
          <a:blip r:embed="rId3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6431915" y="1768840"/>
            <a:ext cx="5065141" cy="43200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Кабинет технологии для мальчиков</a:t>
            </a:r>
            <a:endParaRPr lang="ru-RU" b="1" dirty="0"/>
          </a:p>
        </p:txBody>
      </p:sp>
      <p:pic>
        <p:nvPicPr>
          <p:cNvPr id="4" name="Содержимое 3" descr="C:\Users\123\Desktop\Точка Роста 3 сентября\IMG_20190903_080451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862584" y="1925329"/>
            <a:ext cx="4782312" cy="432261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C:\Users\ученик\Desktop\Точка роста на 1 октября\IMG_20191001_102136.jpg"/>
          <p:cNvPicPr/>
          <p:nvPr/>
        </p:nvPicPr>
        <p:blipFill>
          <a:blip r:embed="rId3" cstate="print">
            <a:extLst>
              <a:ext uri="{28A0092B-C50C-407E-A947-70E740481C1C}">
                <a14:useLocalDpi xmlns="" xmlns:wpc="http://schemas.microsoft.com/office/word/2010/wordprocessingCanvas" xmlns:cx="http://schemas.microsoft.com/office/drawing/2014/chartex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5812853" y="1951720"/>
            <a:ext cx="5760085" cy="43200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Кабинет технологии для девочек</a:t>
            </a:r>
            <a:endParaRPr lang="ru-RU" b="1" dirty="0"/>
          </a:p>
        </p:txBody>
      </p:sp>
      <p:pic>
        <p:nvPicPr>
          <p:cNvPr id="9" name="Содержимое 8" descr="технология девочки 12.09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545592" y="1792224"/>
            <a:ext cx="5181600" cy="4535424"/>
          </a:xfrm>
        </p:spPr>
      </p:pic>
      <p:sp>
        <p:nvSpPr>
          <p:cNvPr id="8" name="Содержимое 7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C:\Users\ученик\Desktop\Точка роста на 1 октября\IMG_20191001_102616.jpg"/>
          <p:cNvPicPr/>
          <p:nvPr/>
        </p:nvPicPr>
        <p:blipFill>
          <a:blip r:embed="rId3" cstate="print">
            <a:extLst>
              <a:ext uri="{28A0092B-C50C-407E-A947-70E740481C1C}">
                <a14:useLocalDpi xmlns="" xmlns:wpc="http://schemas.microsoft.com/office/word/2010/wordprocessingCanvas" xmlns:cx="http://schemas.microsoft.com/office/drawing/2014/chartex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6032309" y="1792224"/>
            <a:ext cx="5760085" cy="44917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 окончании ремонта кабинетов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Работа выполнена  в срок. Ремонтные работы   проведены  быстрыми темпами и качественно- 100% . Все кабинеты соответствуют требованиям. Ремонт кабинетов Центра образования цифрового и гуманитарного профилей "Точка роста" проводился в соответствии с фирменным стилем. Расставлена учебная мебель с учетом требований по зонированию помещений.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56539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/>
              <a:t>Открытие Центра образования цифрового и гуманитарного профиля "Точка роста".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3296" y="1133856"/>
            <a:ext cx="11350752" cy="5449824"/>
          </a:xfrm>
        </p:spPr>
        <p:txBody>
          <a:bodyPr>
            <a:noAutofit/>
          </a:bodyPr>
          <a:lstStyle/>
          <a:p>
            <a:r>
              <a:rPr lang="tt-RU" sz="1800" dirty="0" smtClean="0"/>
              <a:t>2</a:t>
            </a:r>
            <a:r>
              <a:rPr lang="ru-RU" sz="1800" dirty="0" smtClean="0"/>
              <a:t>4 сентября 2019 года в </a:t>
            </a:r>
            <a:r>
              <a:rPr lang="ru-RU" sz="1800" dirty="0" err="1" smtClean="0"/>
              <a:t>Тюлячинской</a:t>
            </a:r>
            <a:r>
              <a:rPr lang="ru-RU" sz="1800" dirty="0" smtClean="0"/>
              <a:t> средней школе прошло торжественное открытие Центра образования цифрового и гуманитарного профиля "Точка роста".  </a:t>
            </a:r>
          </a:p>
          <a:p>
            <a:r>
              <a:rPr lang="ru-RU" sz="1800" dirty="0" smtClean="0"/>
              <a:t>На торжественной церемонии открытия Центра образования цифрового и гуманитарного профилей «Точка Роста» на базе </a:t>
            </a:r>
            <a:r>
              <a:rPr lang="ru-RU" sz="1800" dirty="0" err="1" smtClean="0"/>
              <a:t>Тюлячинской</a:t>
            </a:r>
            <a:r>
              <a:rPr lang="ru-RU" sz="1800" dirty="0" smtClean="0"/>
              <a:t> средней общеобразовательной школы присутствовали Глава </a:t>
            </a:r>
            <a:r>
              <a:rPr lang="ru-RU" sz="1800" dirty="0" err="1" smtClean="0"/>
              <a:t>Тюлячинского</a:t>
            </a:r>
            <a:r>
              <a:rPr lang="ru-RU" sz="1800" dirty="0" smtClean="0"/>
              <a:t>  муниципального района </a:t>
            </a:r>
            <a:r>
              <a:rPr lang="ru-RU" sz="1800" dirty="0" err="1" smtClean="0"/>
              <a:t>ХазиповНазипНакипович</a:t>
            </a:r>
            <a:r>
              <a:rPr lang="ru-RU" sz="1800" dirty="0" smtClean="0"/>
              <a:t>, заместитель Главы </a:t>
            </a:r>
            <a:r>
              <a:rPr lang="ru-RU" sz="1800" dirty="0" err="1" smtClean="0"/>
              <a:t>Тюлячинского</a:t>
            </a:r>
            <a:r>
              <a:rPr lang="ru-RU" sz="1800" dirty="0" smtClean="0"/>
              <a:t> муниципального района </a:t>
            </a:r>
            <a:r>
              <a:rPr lang="ru-RU" sz="1800" dirty="0" err="1" smtClean="0"/>
              <a:t>Фатхуллин</a:t>
            </a:r>
            <a:r>
              <a:rPr lang="ru-RU" sz="1800" dirty="0" smtClean="0"/>
              <a:t> </a:t>
            </a:r>
            <a:r>
              <a:rPr lang="ru-RU" sz="1800" dirty="0" err="1" smtClean="0"/>
              <a:t>Айрат</a:t>
            </a:r>
            <a:r>
              <a:rPr lang="ru-RU" sz="1800" dirty="0" smtClean="0"/>
              <a:t> </a:t>
            </a:r>
            <a:r>
              <a:rPr lang="ru-RU" sz="1800" dirty="0" err="1" smtClean="0"/>
              <a:t>Гилванович</a:t>
            </a:r>
            <a:r>
              <a:rPr lang="ru-RU" sz="1800" dirty="0" smtClean="0"/>
              <a:t>, заместитель руководителя Исполнительного комитета  </a:t>
            </a:r>
            <a:r>
              <a:rPr lang="ru-RU" sz="1800" dirty="0" err="1" smtClean="0"/>
              <a:t>ХамидуллинИльнурХазинурович</a:t>
            </a:r>
            <a:r>
              <a:rPr lang="ru-RU" sz="1800" dirty="0" smtClean="0"/>
              <a:t>, заместитель начальника отдела образования по общим вопросам </a:t>
            </a:r>
            <a:r>
              <a:rPr lang="ru-RU" sz="1800" dirty="0" err="1" smtClean="0"/>
              <a:t>ЯкуповаЛинараКанифовна</a:t>
            </a:r>
            <a:r>
              <a:rPr lang="ru-RU" sz="1800" dirty="0" smtClean="0"/>
              <a:t>, заместитель начальника отдела образования по воспитательной работе  Шакирова </a:t>
            </a:r>
            <a:r>
              <a:rPr lang="ru-RU" sz="1800" dirty="0" err="1" smtClean="0"/>
              <a:t>Гульнара</a:t>
            </a:r>
            <a:r>
              <a:rPr lang="ru-RU" sz="1800" dirty="0" smtClean="0"/>
              <a:t> </a:t>
            </a:r>
            <a:r>
              <a:rPr lang="ru-RU" sz="1800" dirty="0" err="1" smtClean="0"/>
              <a:t>Ринатовна</a:t>
            </a:r>
            <a:r>
              <a:rPr lang="ru-RU" sz="1800" dirty="0" smtClean="0"/>
              <a:t>, </a:t>
            </a:r>
            <a:r>
              <a:rPr lang="tt-RU" sz="1800" dirty="0" smtClean="0"/>
              <a:t>директор Тюлячинской средней школы Хафизов Айнур Фирдавесович,     </a:t>
            </a:r>
            <a:r>
              <a:rPr lang="ru-RU" sz="1800" dirty="0" smtClean="0"/>
              <a:t>учителя и учащиеся. Гости и участники мероприятия посмотрели  мастер – классы по направлениям «Информатика», «Основы безопасности жизнедеятельности» «Технология» и шахматные соревнования в шахматной зоне Центра образования цифрового и гуманитарного профиля "Точка роста".</a:t>
            </a:r>
          </a:p>
          <a:p>
            <a:r>
              <a:rPr lang="ru-RU" sz="1800" dirty="0" smtClean="0"/>
              <a:t>В рамках проекта будут усовершенствованы методы обучения по направлениям «Технология», «Информатика», «Основы безопасности жизнедеятельности».</a:t>
            </a:r>
          </a:p>
          <a:p>
            <a:pPr fontAlgn="base"/>
            <a:r>
              <a:rPr lang="ru-RU" sz="1800" dirty="0" smtClean="0"/>
              <a:t>Педагоги Центра образования цифрового и гуманитарного профилей «Точка роста»на базе </a:t>
            </a:r>
            <a:r>
              <a:rPr lang="ru-RU" sz="1800" dirty="0" err="1" smtClean="0"/>
              <a:t>Тюлячинской</a:t>
            </a:r>
            <a:r>
              <a:rPr lang="ru-RU" sz="1800" dirty="0" smtClean="0"/>
              <a:t> средней общеобразовательной школы уже начали обучение работе на высокотехнологичном оборудовании в рамках очной сессии повышения квалификации, организованной Министерством образования и науки Республики Татарстан. </a:t>
            </a:r>
          </a:p>
          <a:p>
            <a:r>
              <a:rPr lang="ru-RU" sz="1800" dirty="0" smtClean="0"/>
              <a:t>В сентябре был организован набор обучающихся в Центр согласно предметным направлениям.</a:t>
            </a:r>
          </a:p>
          <a:p>
            <a:endParaRPr lang="ru-R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Открытие Центра « Точка Роста»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24 сентября 2019 года в рамках федерального проекта «Современная школа» национального проекта «Образование» во всех субъектах Российской Федерации одновременно открылись центры образования цифрового и гуманитарного профилей «Точка роста» по предметам «Информатика», «ОБЖ», «Технология», расположенные на базе сельских школ. В числе таких школ, оказалась и наша </a:t>
            </a:r>
            <a:r>
              <a:rPr lang="ru-RU" sz="3200" b="1" dirty="0" err="1" smtClean="0"/>
              <a:t>Тюлячинская</a:t>
            </a:r>
            <a:r>
              <a:rPr lang="ru-RU" sz="3200" b="1" dirty="0" smtClean="0"/>
              <a:t> средняя общеобразовательная школ. </a:t>
            </a:r>
            <a:endParaRPr lang="ru-RU" sz="3200" dirty="0" smtClean="0"/>
          </a:p>
          <a:p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12113"/>
          </a:xfrm>
        </p:spPr>
        <p:txBody>
          <a:bodyPr/>
          <a:lstStyle/>
          <a:p>
            <a:pPr algn="ctr"/>
            <a:r>
              <a:rPr lang="ru-RU" b="1" dirty="0" smtClean="0"/>
              <a:t>Открытие Центра «Точка Роста»</a:t>
            </a:r>
            <a:endParaRPr lang="ru-RU" b="1" dirty="0"/>
          </a:p>
        </p:txBody>
      </p:sp>
      <p:pic>
        <p:nvPicPr>
          <p:cNvPr id="7" name="Содержимое 6" descr="IMG_20190924_11152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27342" y="1089764"/>
            <a:ext cx="9720197" cy="5436296"/>
          </a:xfrm>
        </p:spPr>
      </p:pic>
      <p:pic>
        <p:nvPicPr>
          <p:cNvPr id="2050" name="Picture 2" descr="C:\Documents and Settings\User\Рабочий стол\для педагогического совета\IMG_20190924_11283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12277" y="7503090"/>
            <a:ext cx="8394112" cy="45093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800" b="1" dirty="0" smtClean="0"/>
              <a:t>Открытие Центра «Точка Роста»</a:t>
            </a:r>
            <a:endParaRPr lang="ru-RU" sz="4800" dirty="0"/>
          </a:p>
        </p:txBody>
      </p:sp>
      <p:pic>
        <p:nvPicPr>
          <p:cNvPr id="4" name="Содержимое 3" descr="IMG_20190924_112830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838200" y="2058194"/>
            <a:ext cx="5181600" cy="3886200"/>
          </a:xfrm>
        </p:spPr>
      </p:pic>
      <p:pic>
        <p:nvPicPr>
          <p:cNvPr id="4098" name="Picture 2" descr="C:\Documents and Settings\User\Рабочий стол\для педагогического совета\IMG_20190924_1150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84702" y="13362140"/>
            <a:ext cx="36421512" cy="28803600"/>
          </a:xfrm>
          <a:prstGeom prst="rect">
            <a:avLst/>
          </a:prstGeom>
          <a:noFill/>
        </p:spPr>
      </p:pic>
      <p:pic>
        <p:nvPicPr>
          <p:cNvPr id="12" name="Содержимое 11" descr="IMG_20190924_112933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6172200" y="2058194"/>
            <a:ext cx="5181600" cy="38862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Открытие Центра « Точка Роста»</a:t>
            </a:r>
            <a:endParaRPr lang="ru-RU" dirty="0"/>
          </a:p>
        </p:txBody>
      </p:sp>
      <p:pic>
        <p:nvPicPr>
          <p:cNvPr id="15" name="Содержимое 14" descr="IMG_20190924_113151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594360" y="1985042"/>
            <a:ext cx="5181600" cy="3886200"/>
          </a:xfrm>
        </p:spPr>
      </p:pic>
      <p:pic>
        <p:nvPicPr>
          <p:cNvPr id="18" name="Содержимое 17" descr="IMG_20190924_113507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6220968" y="1948466"/>
            <a:ext cx="5181600" cy="38862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Открытие Центра « Точка Роста»</a:t>
            </a:r>
            <a:endParaRPr lang="ru-RU" dirty="0"/>
          </a:p>
        </p:txBody>
      </p:sp>
      <p:pic>
        <p:nvPicPr>
          <p:cNvPr id="5" name="Содержимое 4" descr="IMG_20190924_115001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838200" y="2058194"/>
            <a:ext cx="5181600" cy="3886200"/>
          </a:xfrm>
        </p:spPr>
      </p:pic>
      <p:pic>
        <p:nvPicPr>
          <p:cNvPr id="6" name="Содержимое 5" descr="IMG_20190924_114059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6172200" y="2058194"/>
            <a:ext cx="5181600" cy="38862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Цели задачи Центра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ru-RU" sz="2000" b="1" dirty="0" smtClean="0"/>
              <a:t>Главное назначение этих центров – предоставить обучающимся, проживающим в сельской местности</a:t>
            </a:r>
          </a:p>
          <a:p>
            <a:pPr>
              <a:buNone/>
            </a:pPr>
            <a:r>
              <a:rPr lang="ru-RU" sz="2000" b="1" dirty="0" smtClean="0"/>
              <a:t>    (с 2020 года в федеральный проект включатся и малые города), равные возможности по получению образовательных услуг самого высокого качества.</a:t>
            </a:r>
            <a:endParaRPr lang="ru-RU" sz="2000" dirty="0" smtClean="0"/>
          </a:p>
          <a:p>
            <a:endParaRPr lang="ru-RU" sz="24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b="1" dirty="0" smtClean="0"/>
              <a:t>Создание центров «Точка роста» – одно из самых значимых мероприятий в сфере развития школьной инфраструктуры за последние годы.</a:t>
            </a:r>
            <a:endParaRPr lang="ru-RU" dirty="0" smtClean="0"/>
          </a:p>
          <a:p>
            <a:r>
              <a:rPr lang="ru-RU" b="1" dirty="0" smtClean="0"/>
              <a:t>Перед участниками проекта поставлена сложная задача – создать центры с соблюдением нормативных условий, определенных на уровне Российской Федерации (типовой дизайн-проект, типовой проект зонирования, единый </a:t>
            </a:r>
            <a:r>
              <a:rPr lang="ru-RU" b="1" dirty="0" err="1" smtClean="0"/>
              <a:t>брендбук</a:t>
            </a:r>
            <a:r>
              <a:rPr lang="ru-RU" b="1" dirty="0" smtClean="0"/>
              <a:t>, оснащение в соответствии с единым перечнем оборудования) либо по индивидуальным дизайн- проектам.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Повышение квалификации педагогов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sz="3200" b="1" dirty="0" smtClean="0"/>
              <a:t>С 15.04.19-15.06.2019г курсы повышения квалификации педагогического состава Центра "Точка роста" - "Гибкие компетенции проектной деятельности",включающие модули:</a:t>
            </a:r>
          </a:p>
          <a:p>
            <a:r>
              <a:rPr lang="ru-RU" sz="3200" b="1" dirty="0" smtClean="0"/>
              <a:t>Модуль 1."Проектная деятельность"</a:t>
            </a:r>
          </a:p>
          <a:p>
            <a:r>
              <a:rPr lang="ru-RU" sz="3200" b="1" dirty="0" smtClean="0"/>
              <a:t>Модуль 2."</a:t>
            </a:r>
            <a:r>
              <a:rPr lang="ru-RU" sz="3200" b="1" dirty="0" err="1" smtClean="0"/>
              <a:t>Дизайн-мышление:как</a:t>
            </a:r>
            <a:r>
              <a:rPr lang="ru-RU" sz="3200" b="1" dirty="0" smtClean="0"/>
              <a:t> сделать что-то действительно нужное"</a:t>
            </a:r>
          </a:p>
          <a:p>
            <a:r>
              <a:rPr lang="ru-RU" sz="3200" b="1" dirty="0" smtClean="0"/>
              <a:t>Модуль 3. "Проектное управление"</a:t>
            </a:r>
          </a:p>
          <a:p>
            <a:r>
              <a:rPr lang="ru-RU" sz="3200" b="1" dirty="0" smtClean="0"/>
              <a:t>Модуль 4. "Инструменты сопровождения проектной команды на разных этапах работы с проектом"</a:t>
            </a:r>
          </a:p>
          <a:p>
            <a:r>
              <a:rPr lang="ru-RU" sz="3200" b="1" dirty="0" smtClean="0"/>
              <a:t>Модуль 5. "Анализ проектов"</a:t>
            </a:r>
          </a:p>
          <a:p>
            <a:r>
              <a:rPr lang="ru-RU" sz="3200" b="1" dirty="0" smtClean="0"/>
              <a:t>Модуль 6. "Развитие общекультурных компетенций обучающихся"...</a:t>
            </a:r>
          </a:p>
          <a:p>
            <a:r>
              <a:rPr lang="ru-RU" sz="3200" b="1" dirty="0" smtClean="0"/>
              <a:t> 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/>
              <a:t>I Всероссийский Форум руководителей Центров «Точка роста» «Национальный проект «Образование»: сообщество, команда, результат».</a:t>
            </a:r>
            <a:br>
              <a:rPr lang="ru-RU" sz="3200" b="1" dirty="0" smtClean="0"/>
            </a:br>
            <a:endParaRPr lang="ru-RU" sz="3200" b="1" dirty="0"/>
          </a:p>
        </p:txBody>
      </p:sp>
      <p:pic>
        <p:nvPicPr>
          <p:cNvPr id="8" name="Содержимое 7" descr="IMG-20191109-WA0007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950976" y="1682496"/>
            <a:ext cx="4255008" cy="4494467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559552" y="1511808"/>
            <a:ext cx="6291072" cy="4665155"/>
          </a:xfrm>
        </p:spPr>
        <p:txBody>
          <a:bodyPr>
            <a:noAutofit/>
          </a:bodyPr>
          <a:lstStyle/>
          <a:p>
            <a:r>
              <a:rPr lang="ru-RU" sz="1600" dirty="0" smtClean="0"/>
              <a:t>В составе делегации от  Республики Татарстан  принимал участие в форуме директор МБОУ « </a:t>
            </a:r>
            <a:r>
              <a:rPr lang="ru-RU" sz="1600" dirty="0" err="1" smtClean="0"/>
              <a:t>Тюлячинская</a:t>
            </a:r>
            <a:r>
              <a:rPr lang="ru-RU" sz="1600" dirty="0" smtClean="0"/>
              <a:t> СОШ»  А.Ф. Хафизов .</a:t>
            </a:r>
          </a:p>
          <a:p>
            <a:r>
              <a:rPr lang="ru-RU" sz="1600" dirty="0" smtClean="0"/>
              <a:t>Двухдневный форум объединил 2049 руководителей Центров  "Точка Роста" из 50 регионов страны  от Калининграда до Камчатки в одном зале. </a:t>
            </a:r>
          </a:p>
          <a:p>
            <a:r>
              <a:rPr lang="ru-RU" sz="1600" dirty="0" smtClean="0"/>
              <a:t>          Во всероссийском форуме Центров «Точка роста» приняли участие Министр просвещения Российской Федерации Ольга Васильева, заместитель Министра просвещения Российской Федерации Марина </a:t>
            </a:r>
            <a:r>
              <a:rPr lang="ru-RU" sz="1600" dirty="0" err="1" smtClean="0"/>
              <a:t>Ракова,летчик-космонавт</a:t>
            </a:r>
            <a:r>
              <a:rPr lang="ru-RU" sz="1600" dirty="0" smtClean="0"/>
              <a:t>, Герой России, Председатель Общероссийской общественно-государственной детско-юношеской организации «Российское движение школьников» Сергей Рязанский, и.о. генерального директора Фонда новых форм развития образования Максим Инкин. Собравшиеся обсудили первые итоги и наметили перспективы развития Центров образования цифрового и гуманитарного профилей.</a:t>
            </a:r>
          </a:p>
          <a:p>
            <a:r>
              <a:rPr lang="ru-RU" sz="1600" dirty="0" smtClean="0"/>
              <a:t>         В рамках форума были рассмотрены важные вопросы приоритетного проекта в области образования «Цифровая образовательная среда», установлены новые векторы развития современной школы и каждого учителя.                                  </a:t>
            </a:r>
          </a:p>
          <a:p>
            <a:r>
              <a:rPr lang="ru-RU" sz="1600" dirty="0" smtClean="0"/>
              <a:t>        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Кружок « Робототехника»</a:t>
            </a:r>
            <a:endParaRPr lang="ru-RU" b="1" dirty="0"/>
          </a:p>
        </p:txBody>
      </p:sp>
      <p:pic>
        <p:nvPicPr>
          <p:cNvPr id="5" name="Содержимое 4" descr="IMG_20191010_125037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838200" y="2058194"/>
            <a:ext cx="5181600" cy="3886200"/>
          </a:xfrm>
        </p:spPr>
      </p:pic>
      <p:pic>
        <p:nvPicPr>
          <p:cNvPr id="12" name="Содержимое 11" descr="IMG-20191219-WA0016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131248" y="1816608"/>
            <a:ext cx="3670864" cy="436035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Оказание первой помощи </a:t>
            </a:r>
            <a:endParaRPr lang="ru-RU" b="1" dirty="0"/>
          </a:p>
        </p:txBody>
      </p:sp>
      <p:pic>
        <p:nvPicPr>
          <p:cNvPr id="5" name="Содержимое 4" descr="IMG_20191001_105552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838200" y="2058194"/>
            <a:ext cx="5181600" cy="3886200"/>
          </a:xfrm>
        </p:spPr>
      </p:pic>
      <p:pic>
        <p:nvPicPr>
          <p:cNvPr id="6" name="Содержимое 4" descr="IMG_20191022_101453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6172200" y="2058194"/>
            <a:ext cx="5181600" cy="38862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Курсы учителей ОБЖ</a:t>
            </a:r>
            <a:endParaRPr lang="ru-RU" b="1" dirty="0"/>
          </a:p>
        </p:txBody>
      </p:sp>
      <p:pic>
        <p:nvPicPr>
          <p:cNvPr id="5" name="Содержимое 4" descr="IMG-20191207-WA0007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146048" y="1825625"/>
            <a:ext cx="4267200" cy="4351338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None/>
            </a:pPr>
            <a:r>
              <a:rPr lang="ru-RU" b="1" dirty="0" smtClean="0"/>
              <a:t>   Учитель ОБЖ Центра образования цифрового и гуманитарного профилей </a:t>
            </a:r>
          </a:p>
          <a:p>
            <a:pPr>
              <a:buNone/>
            </a:pPr>
            <a:r>
              <a:rPr lang="ru-RU" b="1" dirty="0" smtClean="0"/>
              <a:t>« Точка Роста» </a:t>
            </a:r>
            <a:r>
              <a:rPr lang="ru-RU" b="1" dirty="0" err="1" smtClean="0"/>
              <a:t>Гатиятов</a:t>
            </a:r>
            <a:r>
              <a:rPr lang="ru-RU" b="1" dirty="0" smtClean="0"/>
              <a:t> </a:t>
            </a:r>
            <a:r>
              <a:rPr lang="ru-RU" b="1" dirty="0" err="1" smtClean="0"/>
              <a:t>Расип</a:t>
            </a:r>
            <a:r>
              <a:rPr lang="ru-RU" b="1" dirty="0" smtClean="0"/>
              <a:t> </a:t>
            </a:r>
            <a:r>
              <a:rPr lang="ru-RU" b="1" dirty="0" err="1" smtClean="0"/>
              <a:t>Рашитович</a:t>
            </a:r>
            <a:r>
              <a:rPr lang="ru-RU" b="1" dirty="0" smtClean="0"/>
              <a:t> с 2 декабря по 4 декабря прошел курсы повышения квалификации </a:t>
            </a:r>
          </a:p>
          <a:p>
            <a:pPr>
              <a:buNone/>
            </a:pPr>
            <a:r>
              <a:rPr lang="ru-RU" b="1" dirty="0" smtClean="0"/>
              <a:t>    в Нижнем Новгороде.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Кружок Шахматы»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b="1" dirty="0" smtClean="0"/>
              <a:t>  Кружок по шахматам проводит педагог дополнительного образования</a:t>
            </a:r>
          </a:p>
          <a:p>
            <a:pPr>
              <a:buNone/>
            </a:pPr>
            <a:r>
              <a:rPr lang="ru-RU" b="1" dirty="0" smtClean="0"/>
              <a:t>   А.П. Абдурахманов. </a:t>
            </a:r>
          </a:p>
          <a:p>
            <a:pPr>
              <a:buNone/>
            </a:pPr>
            <a:r>
              <a:rPr lang="ru-RU" b="1" dirty="0" smtClean="0"/>
              <a:t>  Учащиеся с удовольствием посещают эти замечательные занятия. </a:t>
            </a:r>
            <a:endParaRPr lang="ru-RU" b="1" dirty="0"/>
          </a:p>
        </p:txBody>
      </p:sp>
      <p:pic>
        <p:nvPicPr>
          <p:cNvPr id="5" name="Содержимое 4" descr="IMG_20191010_131436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6172200" y="2058194"/>
            <a:ext cx="5181600" cy="38862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Курсы учителей технологии</a:t>
            </a:r>
            <a:endParaRPr lang="ru-RU" b="1" dirty="0"/>
          </a:p>
        </p:txBody>
      </p:sp>
      <p:pic>
        <p:nvPicPr>
          <p:cNvPr id="5" name="Содержимое 4" descr="IMG_20191001_102629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838200" y="2058194"/>
            <a:ext cx="5181600" cy="3886200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b="1" dirty="0" smtClean="0"/>
              <a:t>С 19 августа по 23 августа учителя технологии </a:t>
            </a:r>
            <a:r>
              <a:rPr lang="ru-RU" b="1" dirty="0" err="1" smtClean="0"/>
              <a:t>Тимерханов</a:t>
            </a:r>
            <a:r>
              <a:rPr lang="ru-RU" b="1" dirty="0" smtClean="0"/>
              <a:t> К.Г  и </a:t>
            </a:r>
            <a:r>
              <a:rPr lang="ru-RU" b="1" dirty="0" err="1" smtClean="0"/>
              <a:t>Тимерханова</a:t>
            </a:r>
            <a:r>
              <a:rPr lang="ru-RU" b="1" dirty="0" smtClean="0"/>
              <a:t> Г.А. прошли  курсы повышения квалификации в городе Набережные Челны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Международная акция «</a:t>
            </a:r>
            <a:r>
              <a:rPr lang="ru-RU" b="1" dirty="0" err="1" smtClean="0"/>
              <a:t>Татарча</a:t>
            </a:r>
            <a:r>
              <a:rPr lang="ru-RU" b="1" dirty="0" smtClean="0"/>
              <a:t> яз»</a:t>
            </a:r>
            <a:endParaRPr lang="ru-RU" b="1" dirty="0"/>
          </a:p>
        </p:txBody>
      </p:sp>
      <p:pic>
        <p:nvPicPr>
          <p:cNvPr id="5" name="Содержимое 4" descr="IMG_20191019_135454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838200" y="2058194"/>
            <a:ext cx="5181600" cy="3886200"/>
          </a:xfrm>
        </p:spPr>
      </p:pic>
      <p:pic>
        <p:nvPicPr>
          <p:cNvPr id="6" name="Содержимое 5" descr="ТАТяз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6172200" y="2058194"/>
            <a:ext cx="5181600" cy="38862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839788" y="195072"/>
            <a:ext cx="10852340" cy="1133856"/>
          </a:xfrm>
        </p:spPr>
        <p:txBody>
          <a:bodyPr>
            <a:noAutofit/>
          </a:bodyPr>
          <a:lstStyle/>
          <a:p>
            <a:pPr algn="ctr"/>
            <a:r>
              <a:rPr lang="tt-RU" sz="2400" b="1" dirty="0" smtClean="0"/>
              <a:t>Р</a:t>
            </a:r>
            <a:r>
              <a:rPr lang="ru-RU" sz="2400" b="1" dirty="0" err="1" smtClean="0"/>
              <a:t>еспубликанский</a:t>
            </a:r>
            <a:r>
              <a:rPr lang="ru-RU" sz="2400" b="1" dirty="0" smtClean="0"/>
              <a:t>   семинар для директоров школ - Центров образования цифрового и гуманитарного профилей «Точка роста».</a:t>
            </a:r>
            <a:endParaRPr lang="ru-RU" sz="2400" b="1" dirty="0"/>
          </a:p>
        </p:txBody>
      </p:sp>
      <p:pic>
        <p:nvPicPr>
          <p:cNvPr id="8" name="Содержимое 7" descr="322f740f479a23deba563eb4440a9069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83188" y="1366837"/>
            <a:ext cx="6172200" cy="4114800"/>
          </a:xfrm>
        </p:spPr>
      </p:pic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170688" y="1499616"/>
            <a:ext cx="4815840" cy="5145024"/>
          </a:xfrm>
        </p:spPr>
        <p:txBody>
          <a:bodyPr>
            <a:normAutofit/>
          </a:bodyPr>
          <a:lstStyle/>
          <a:p>
            <a:pPr marL="342900" indent="-342900">
              <a:buAutoNum type="arabicPlain" startAt="21"/>
            </a:pPr>
            <a:r>
              <a:rPr lang="ru-RU" sz="1800" b="1" dirty="0" smtClean="0"/>
              <a:t>ноября директор </a:t>
            </a:r>
            <a:r>
              <a:rPr lang="ru-RU" sz="1800" b="1" dirty="0" err="1" smtClean="0"/>
              <a:t>Тюлячинской</a:t>
            </a:r>
            <a:r>
              <a:rPr lang="ru-RU" sz="1800" b="1" dirty="0" smtClean="0"/>
              <a:t> средней школы Хафизов </a:t>
            </a:r>
            <a:r>
              <a:rPr lang="ru-RU" sz="1800" b="1" dirty="0" err="1" smtClean="0"/>
              <a:t>АйнурФирдавесович</a:t>
            </a:r>
            <a:r>
              <a:rPr lang="ru-RU" sz="1800" b="1" dirty="0" smtClean="0"/>
              <a:t>  принял участие в  республиканском семинаре  « Использование инновационных технологий и цифровых решений в образовательном процессе школы», который проходил в  Каргалинской гимназии  </a:t>
            </a:r>
            <a:r>
              <a:rPr lang="ru-RU" sz="1800" b="1" dirty="0" err="1" smtClean="0"/>
              <a:t>Чистопольского</a:t>
            </a:r>
            <a:r>
              <a:rPr lang="ru-RU" sz="1800" b="1" dirty="0" smtClean="0"/>
              <a:t> муниципального района Республики Татарстан. </a:t>
            </a:r>
          </a:p>
          <a:p>
            <a:pPr marL="342900" indent="-342900"/>
            <a:r>
              <a:rPr lang="ru-RU" sz="1800" b="1" dirty="0" smtClean="0"/>
              <a:t>     В рамках работы семинара  участники обсудили новое содержание образования, методы обучения и воспитания, рассмотрели особенности организации образовательного процесса в Центре  образования цифрового и гуманитарного профилей «Точка роста».</a:t>
            </a:r>
            <a:br>
              <a:rPr lang="ru-RU" sz="1800" b="1" dirty="0" smtClean="0"/>
            </a:br>
            <a:endParaRPr lang="ru-RU" sz="1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29183"/>
            <a:ext cx="10515600" cy="173126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 smtClean="0"/>
              <a:t>Обучающий семинар для слушателей республиканских курсов повышения квалификации учителей  начальных классов.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5" name="Содержимое 4" descr="IMG_20191205_102637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838200" y="2058194"/>
            <a:ext cx="5181600" cy="3886200"/>
          </a:xfrm>
        </p:spPr>
      </p:pic>
      <p:pic>
        <p:nvPicPr>
          <p:cNvPr id="6" name="Содержимое 5" descr="IMG_20191205_105038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6172200" y="2058194"/>
            <a:ext cx="5181600" cy="38862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t-RU" sz="5400" b="1" dirty="0" smtClean="0"/>
              <a:t>Форум юных граждан</a:t>
            </a:r>
            <a:endParaRPr lang="ru-RU" sz="5400" b="1" dirty="0"/>
          </a:p>
        </p:txBody>
      </p:sp>
      <p:pic>
        <p:nvPicPr>
          <p:cNvPr id="5" name="Содержимое 4" descr="IMG_20191127_094318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838200" y="2058194"/>
            <a:ext cx="5181600" cy="3886200"/>
          </a:xfrm>
        </p:spPr>
      </p:pic>
      <p:pic>
        <p:nvPicPr>
          <p:cNvPr id="6" name="Содержимое 5" descr="IMG_20191127_094619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6172200" y="2058194"/>
            <a:ext cx="5181600" cy="38862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accent2"/>
                </a:solidFill>
              </a:rPr>
              <a:t>Всероссийская акция </a:t>
            </a:r>
            <a:br>
              <a:rPr lang="ru-RU" b="1" dirty="0" smtClean="0">
                <a:solidFill>
                  <a:schemeClr val="accent2"/>
                </a:solidFill>
              </a:rPr>
            </a:br>
            <a:r>
              <a:rPr lang="ru-RU" b="1" dirty="0" smtClean="0">
                <a:solidFill>
                  <a:schemeClr val="accent2"/>
                </a:solidFill>
              </a:rPr>
              <a:t>« Добрые уроки»</a:t>
            </a:r>
            <a:endParaRPr lang="ru-RU" b="1" dirty="0">
              <a:solidFill>
                <a:schemeClr val="accent2"/>
              </a:solidFill>
            </a:endParaRPr>
          </a:p>
        </p:txBody>
      </p:sp>
      <p:pic>
        <p:nvPicPr>
          <p:cNvPr id="5" name="Содержимое 4" descr="effb1198-a131-461e-9c83-f75d0d723086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253331" y="1825625"/>
            <a:ext cx="4351338" cy="4351338"/>
          </a:xfrm>
        </p:spPr>
      </p:pic>
      <p:pic>
        <p:nvPicPr>
          <p:cNvPr id="12" name="Содержимое 11" descr="IMG_20191205_083527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6172200" y="2058194"/>
            <a:ext cx="5181600" cy="38862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accent2"/>
                </a:solidFill>
              </a:rPr>
              <a:t>Всероссийская акция </a:t>
            </a:r>
            <a:br>
              <a:rPr lang="ru-RU" b="1" dirty="0" smtClean="0">
                <a:solidFill>
                  <a:schemeClr val="accent2"/>
                </a:solidFill>
              </a:rPr>
            </a:br>
            <a:r>
              <a:rPr lang="ru-RU" b="1" dirty="0" smtClean="0">
                <a:solidFill>
                  <a:schemeClr val="accent2"/>
                </a:solidFill>
              </a:rPr>
              <a:t>«Добрые уроки»</a:t>
            </a:r>
            <a:endParaRPr lang="ru-RU" dirty="0">
              <a:solidFill>
                <a:schemeClr val="accent2"/>
              </a:solidFill>
            </a:endParaRPr>
          </a:p>
        </p:txBody>
      </p:sp>
      <p:pic>
        <p:nvPicPr>
          <p:cNvPr id="5" name="Содержимое 4" descr="IMG-20191205-WA0017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2058194"/>
            <a:ext cx="5181600" cy="3886200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None/>
            </a:pPr>
            <a:r>
              <a:rPr lang="ru-RU" b="1" dirty="0" smtClean="0"/>
              <a:t>   5 декабря в Центре образования цифрового и гуманитарного профилей «Точка Роста» на базе </a:t>
            </a:r>
            <a:r>
              <a:rPr lang="ru-RU" b="1" dirty="0" err="1" smtClean="0"/>
              <a:t>Тюлячинской</a:t>
            </a:r>
            <a:r>
              <a:rPr lang="ru-RU" b="1" dirty="0" smtClean="0"/>
              <a:t> средней школы прошла Всероссийская акция «Добрые уроки», приуроченной к Международному дню добровольчества.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Открытые уроки в Центре </a:t>
            </a:r>
            <a:endParaRPr lang="ru-RU" b="1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568696" cy="4351338"/>
          </a:xfrm>
        </p:spPr>
        <p:txBody>
          <a:bodyPr>
            <a:normAutofit fontScale="25000" lnSpcReduction="20000"/>
          </a:bodyPr>
          <a:lstStyle/>
          <a:p>
            <a:endParaRPr lang="ru-RU" dirty="0" smtClean="0"/>
          </a:p>
          <a:p>
            <a:pPr>
              <a:lnSpc>
                <a:spcPct val="170000"/>
              </a:lnSpc>
            </a:pPr>
            <a:r>
              <a:rPr lang="ru-RU" sz="5600" b="1" dirty="0" smtClean="0"/>
              <a:t>19 декабря в Центре образования цифрового и гуманитарного профилей «Точка Роста» на базе </a:t>
            </a:r>
            <a:r>
              <a:rPr lang="ru-RU" sz="5600" b="1" dirty="0" err="1" smtClean="0"/>
              <a:t>Тюлячинской</a:t>
            </a:r>
            <a:r>
              <a:rPr lang="ru-RU" sz="5600" b="1" dirty="0" smtClean="0"/>
              <a:t> средней школы проведены открытые уроки по предметам «Информатика», « Технология» , ОБЖ и « Шахматы».</a:t>
            </a:r>
            <a:br>
              <a:rPr lang="ru-RU" sz="5600" b="1" dirty="0" smtClean="0"/>
            </a:br>
            <a:r>
              <a:rPr lang="ru-RU" sz="5600" b="1" dirty="0" smtClean="0"/>
              <a:t>Учитель информатики </a:t>
            </a:r>
            <a:r>
              <a:rPr lang="ru-RU" sz="5600" b="1" dirty="0" err="1" smtClean="0"/>
              <a:t>Гаптрахманов</a:t>
            </a:r>
            <a:r>
              <a:rPr lang="ru-RU" sz="5600" b="1" dirty="0" smtClean="0"/>
              <a:t> Ф.Ф., учитель технологии </a:t>
            </a:r>
            <a:r>
              <a:rPr lang="ru-RU" sz="5600" b="1" dirty="0" err="1" smtClean="0"/>
              <a:t>Тимерханова</a:t>
            </a:r>
            <a:r>
              <a:rPr lang="ru-RU" sz="5600" b="1" dirty="0" smtClean="0"/>
              <a:t> Г.А., учитель ОБЖ </a:t>
            </a:r>
            <a:r>
              <a:rPr lang="ru-RU" sz="5600" b="1" dirty="0" err="1" smtClean="0"/>
              <a:t>Гатиятов</a:t>
            </a:r>
            <a:r>
              <a:rPr lang="ru-RU" sz="5600" b="1" dirty="0" smtClean="0"/>
              <a:t> Р.Р. поделились </a:t>
            </a:r>
            <a:r>
              <a:rPr lang="ru-RU" sz="5600" b="1" dirty="0" err="1" smtClean="0"/>
              <a:t>c</a:t>
            </a:r>
            <a:r>
              <a:rPr lang="ru-RU" sz="5600" b="1" dirty="0" smtClean="0"/>
              <a:t> опытом создания проектных работ учащихся. Учащиеся показали свои первые проектные работы, созданные с использованием нового учебного оборудования. Педагог дополнительного образования Абдурахманов А.П. провел открытый школьный турнир по шахматам. Открытые мероприятия были проведены на высоком уровне, показали замечательную работу учащихся и учителей. </a:t>
            </a:r>
            <a:endParaRPr lang="ru-RU" sz="5600" b="1" dirty="0"/>
          </a:p>
        </p:txBody>
      </p:sp>
      <p:pic>
        <p:nvPicPr>
          <p:cNvPr id="5" name="Содержимое 9" descr="IMG-20191219-WA0048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1804416"/>
            <a:ext cx="5181600" cy="434035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accent2"/>
                </a:solidFill>
              </a:rPr>
              <a:t>Творческих успехов и побед нашим педагогам и их воспитанникам! </a:t>
            </a:r>
            <a:endParaRPr lang="ru-RU" b="1" dirty="0">
              <a:solidFill>
                <a:schemeClr val="accent2"/>
              </a:solidFill>
            </a:endParaRPr>
          </a:p>
        </p:txBody>
      </p:sp>
      <p:pic>
        <p:nvPicPr>
          <p:cNvPr id="8" name="Содержимое 7" descr="IMG_20191022_122738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6172200" y="2058194"/>
            <a:ext cx="5181600" cy="3886200"/>
          </a:xfrm>
        </p:spPr>
      </p:pic>
      <p:pic>
        <p:nvPicPr>
          <p:cNvPr id="7" name="Содержимое 6" descr="IMG_20191010_131244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838200" y="2058194"/>
            <a:ext cx="5181600" cy="38862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460</TotalTime>
  <Words>822</Words>
  <Application>Microsoft Office PowerPoint</Application>
  <PresentationFormat>Произвольный</PresentationFormat>
  <Paragraphs>78</Paragraphs>
  <Slides>37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38" baseType="lpstr">
      <vt:lpstr>Тема Office</vt:lpstr>
      <vt:lpstr>Слайд 1</vt:lpstr>
      <vt:lpstr>Слайд 2</vt:lpstr>
      <vt:lpstr>ТоЦ     ЦЕНТР ЦИФРОВОГО И ГУМАНИТАРНОГО  ПРОФИЛЕЙ « ТОЧКА РОСТА» </vt:lpstr>
      <vt:lpstr>ТоЦ     ЦЕНТР ЦИФРОВОГО И ГУМАНИТАРНОГО  ПРОФИЛЕЙ « ТОЧКА РОСТА» </vt:lpstr>
      <vt:lpstr>Кабинет Информатики   до начала ремонта и во время ремонта</vt:lpstr>
      <vt:lpstr>Кабинет « Технология» для девочек  в начале и во время ремонта</vt:lpstr>
      <vt:lpstr>Кабинет «Технология» для мальчиков до и во время ремонта</vt:lpstr>
      <vt:lpstr>Кабинет ОБЖ до и во время  ремонта </vt:lpstr>
      <vt:lpstr>Коридор второго этажа до и во время ремонта</vt:lpstr>
      <vt:lpstr>Кабинет Информатики</vt:lpstr>
      <vt:lpstr>Шахматная зона</vt:lpstr>
      <vt:lpstr>Кабинет ОБЖ</vt:lpstr>
      <vt:lpstr>Кабинет технологии для мальчиков</vt:lpstr>
      <vt:lpstr>Кабинет технологии для девочек</vt:lpstr>
      <vt:lpstr>Об окончании ремонта кабинетов</vt:lpstr>
      <vt:lpstr>Открытие Центра образования цифрового и гуманитарного профиля "Точка роста".</vt:lpstr>
      <vt:lpstr>Открытие Центра « Точка Роста»</vt:lpstr>
      <vt:lpstr>Открытие Центра «Точка Роста»</vt:lpstr>
      <vt:lpstr>Открытие Центра «Точка Роста»</vt:lpstr>
      <vt:lpstr>Открытие Центра « Точка Роста»</vt:lpstr>
      <vt:lpstr>Открытие Центра « Точка Роста»</vt:lpstr>
      <vt:lpstr>Цели задачи Центра</vt:lpstr>
      <vt:lpstr>Повышение квалификации педагогов </vt:lpstr>
      <vt:lpstr>I Всероссийский Форум руководителей Центров «Точка роста» «Национальный проект «Образование»: сообщество, команда, результат». </vt:lpstr>
      <vt:lpstr>Кружок « Робототехника»</vt:lpstr>
      <vt:lpstr>Оказание первой помощи </vt:lpstr>
      <vt:lpstr>Курсы учителей ОБЖ</vt:lpstr>
      <vt:lpstr>Кружок Шахматы»</vt:lpstr>
      <vt:lpstr>Курсы учителей технологии</vt:lpstr>
      <vt:lpstr>Международная акция «Татарча яз»</vt:lpstr>
      <vt:lpstr>Республиканский   семинар для директоров школ - Центров образования цифрового и гуманитарного профилей «Точка роста».</vt:lpstr>
      <vt:lpstr>Обучающий семинар для слушателей республиканских курсов повышения квалификации учителей  начальных классов. </vt:lpstr>
      <vt:lpstr>Форум юных граждан</vt:lpstr>
      <vt:lpstr>Всероссийская акция  « Добрые уроки»</vt:lpstr>
      <vt:lpstr>Всероссийская акция  «Добрые уроки»</vt:lpstr>
      <vt:lpstr>Открытые уроки в Центре </vt:lpstr>
      <vt:lpstr>Творческих успехов и побед нашим педагогам и их воспитанникам! 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51</cp:revision>
  <dcterms:created xsi:type="dcterms:W3CDTF">2019-03-04T10:25:44Z</dcterms:created>
  <dcterms:modified xsi:type="dcterms:W3CDTF">2020-01-24T20:32:41Z</dcterms:modified>
</cp:coreProperties>
</file>